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62" r:id="rId2"/>
    <p:sldId id="274" r:id="rId3"/>
    <p:sldId id="264" r:id="rId4"/>
    <p:sldId id="265" r:id="rId5"/>
    <p:sldId id="276" r:id="rId6"/>
    <p:sldId id="267" r:id="rId7"/>
    <p:sldId id="278" r:id="rId8"/>
    <p:sldId id="269" r:id="rId9"/>
    <p:sldId id="281" r:id="rId10"/>
    <p:sldId id="282" r:id="rId11"/>
    <p:sldId id="270" r:id="rId12"/>
    <p:sldId id="272" r:id="rId13"/>
    <p:sldId id="271" r:id="rId14"/>
    <p:sldId id="298" r:id="rId15"/>
    <p:sldId id="299" r:id="rId16"/>
    <p:sldId id="300" r:id="rId17"/>
    <p:sldId id="285" r:id="rId18"/>
    <p:sldId id="301" r:id="rId19"/>
    <p:sldId id="302" r:id="rId20"/>
    <p:sldId id="303" r:id="rId21"/>
    <p:sldId id="286" r:id="rId22"/>
    <p:sldId id="304" r:id="rId23"/>
    <p:sldId id="289" r:id="rId24"/>
    <p:sldId id="284" r:id="rId25"/>
    <p:sldId id="263" r:id="rId26"/>
    <p:sldId id="287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83" r:id="rId36"/>
    <p:sldId id="275" r:id="rId37"/>
    <p:sldId id="266" r:id="rId38"/>
    <p:sldId id="277" r:id="rId39"/>
    <p:sldId id="26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BD7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1" autoAdjust="0"/>
    <p:restoredTop sz="80545" autoAdjust="0"/>
  </p:normalViewPr>
  <p:slideViewPr>
    <p:cSldViewPr snapToGrid="0">
      <p:cViewPr varScale="1">
        <p:scale>
          <a:sx n="67" d="100"/>
          <a:sy n="67" d="100"/>
        </p:scale>
        <p:origin x="869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6330-DB37-4C9B-B3D4-18D0BE2285D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9C028-7C5C-43B6-8F4A-DB4D3FD24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54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9C028-7C5C-43B6-8F4A-DB4D3FD24A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22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species</a:t>
            </a:r>
            <a:r>
              <a:rPr lang="en-US" baseline="0" dirty="0" smtClean="0"/>
              <a:t> that evolved along with the native habitats that we are trying to restore. So, we can use their collective distribution, abundance, and response to management as a way to </a:t>
            </a:r>
            <a:r>
              <a:rPr lang="en-US" baseline="0" smtClean="0"/>
              <a:t>inform restoration.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9C028-7C5C-43B6-8F4A-DB4D3FD24A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6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8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9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5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9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7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87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84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5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4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0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648FF-B26F-47F9-8793-94EF1A54B773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1542E-7CF9-460C-9965-9A03AF309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4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jpe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3860" y="649973"/>
            <a:ext cx="72665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Hierarchical Abundance Modeling to Inform Oak Savanna Habitat Restoration</a:t>
            </a:r>
            <a:endParaRPr lang="en-US" sz="4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8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4301" y="4421329"/>
            <a:ext cx="885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&lt; 98.98 %</a:t>
            </a:r>
            <a:endParaRPr lang="en-US" sz="4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301" y="2759221"/>
            <a:ext cx="885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~ 2,600 ha remained</a:t>
            </a:r>
            <a:endParaRPr lang="en-US" sz="4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6871" y="1097114"/>
            <a:ext cx="885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~ 12,000,000 ha</a:t>
            </a:r>
            <a:endParaRPr lang="en-US" sz="4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3250" y="6204395"/>
            <a:ext cx="248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Nuzzo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 1986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70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56423" y="0"/>
            <a:ext cx="6031150" cy="6858000"/>
            <a:chOff x="1448789" y="0"/>
            <a:chExt cx="6077001" cy="6858000"/>
          </a:xfrm>
        </p:grpSpPr>
        <p:grpSp>
          <p:nvGrpSpPr>
            <p:cNvPr id="3" name="Group 2"/>
            <p:cNvGrpSpPr/>
            <p:nvPr/>
          </p:nvGrpSpPr>
          <p:grpSpPr>
            <a:xfrm>
              <a:off x="1448789" y="0"/>
              <a:ext cx="6077001" cy="6858000"/>
              <a:chOff x="-1" y="0"/>
              <a:chExt cx="6077001" cy="685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0"/>
                <a:ext cx="6077000" cy="68580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168239" y="2481943"/>
                <a:ext cx="1908761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Bookman Old Style" panose="02050604050505020204" pitchFamily="18" charset="0"/>
                  </a:rPr>
                  <a:t>Upland Prairie</a:t>
                </a:r>
                <a:endParaRPr lang="en-US" sz="9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322620" y="2101932"/>
                <a:ext cx="1698171" cy="38001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168238" y="2700900"/>
                <a:ext cx="1908761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Bookman Old Style" panose="02050604050505020204" pitchFamily="18" charset="0"/>
                  </a:rPr>
                  <a:t>Prairie Woodland</a:t>
                </a:r>
                <a:endParaRPr lang="en-US" sz="9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168238" y="2909845"/>
                <a:ext cx="1908761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Bookman Old Style" panose="02050604050505020204" pitchFamily="18" charset="0"/>
                  </a:rPr>
                  <a:t>Aspen Parkland</a:t>
                </a:r>
                <a:endParaRPr lang="en-US" sz="9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168237" y="3128802"/>
                <a:ext cx="1908761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Bookman Old Style" panose="02050604050505020204" pitchFamily="18" charset="0"/>
                  </a:rPr>
                  <a:t>Oak Woodland and Brushland</a:t>
                </a:r>
                <a:endParaRPr lang="en-US" sz="9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168237" y="3325459"/>
                <a:ext cx="1908761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Bookman Old Style" panose="02050604050505020204" pitchFamily="18" charset="0"/>
                  </a:rPr>
                  <a:t>Floodplain Forest</a:t>
                </a:r>
                <a:endParaRPr lang="en-US" sz="9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168237" y="3533991"/>
                <a:ext cx="1908761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Bookman Old Style" panose="02050604050505020204" pitchFamily="18" charset="0"/>
                  </a:rPr>
                  <a:t>Maple – Basswood Forest</a:t>
                </a:r>
                <a:endParaRPr lang="en-US" sz="9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68237" y="3775661"/>
                <a:ext cx="1908757" cy="204629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168236" y="4004716"/>
                <a:ext cx="1908761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Bookman Old Style" panose="02050604050505020204" pitchFamily="18" charset="0"/>
                  </a:rPr>
                  <a:t>Northern Hardwood Forest</a:t>
                </a:r>
                <a:endParaRPr lang="en-US" sz="9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168236" y="4202867"/>
                <a:ext cx="1908761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Bookman Old Style" panose="02050604050505020204" pitchFamily="18" charset="0"/>
                  </a:rPr>
                  <a:t>Great Lakes Pine Forest</a:t>
                </a:r>
                <a:endParaRPr lang="en-US" sz="9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168236" y="4417123"/>
                <a:ext cx="1908761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Bookman Old Style" panose="02050604050505020204" pitchFamily="18" charset="0"/>
                  </a:rPr>
                  <a:t>Jack Pine Forest</a:t>
                </a:r>
                <a:endParaRPr lang="en-US" sz="9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168233" y="4627149"/>
                <a:ext cx="1908761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Bookman Old Style" panose="02050604050505020204" pitchFamily="18" charset="0"/>
                  </a:rPr>
                  <a:t>Boreal Hardwood - Conifer</a:t>
                </a:r>
                <a:endParaRPr lang="en-US" sz="9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168233" y="4820186"/>
                <a:ext cx="1908761" cy="2308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Bookman Old Style" panose="02050604050505020204" pitchFamily="18" charset="0"/>
                  </a:rPr>
                  <a:t>Peatland</a:t>
                </a:r>
                <a:endParaRPr lang="en-US" sz="9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0" y="6187044"/>
                <a:ext cx="60769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Bookman Old Style" panose="02050604050505020204" pitchFamily="18" charset="0"/>
                  </a:rPr>
                  <a:t>The Natural Vegetation at the Time of the Public Land Survey: 1847-1907</a:t>
                </a:r>
                <a:endParaRPr lang="en-US" sz="12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-1" y="6451003"/>
                <a:ext cx="6076995" cy="33855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800" dirty="0" smtClean="0">
                  <a:latin typeface="Bookman Old Style" panose="02050604050505020204" pitchFamily="18" charset="0"/>
                </a:endParaRPr>
              </a:p>
              <a:p>
                <a:pPr algn="ctr"/>
                <a:r>
                  <a:rPr lang="en-US" sz="800" dirty="0" smtClean="0">
                    <a:latin typeface="Bookman Old Style" panose="02050604050505020204" pitchFamily="18" charset="0"/>
                  </a:rPr>
                  <a:t>Adapted by Barbara Coffin from </a:t>
                </a:r>
                <a:r>
                  <a:rPr lang="en-US" sz="800" i="1" dirty="0" smtClean="0">
                    <a:latin typeface="Bookman Old Style" panose="02050604050505020204" pitchFamily="18" charset="0"/>
                  </a:rPr>
                  <a:t>The Original Vegetation of Minnesota </a:t>
                </a:r>
                <a:r>
                  <a:rPr lang="en-US" sz="800" dirty="0" smtClean="0">
                    <a:latin typeface="Bookman Old Style" panose="02050604050505020204" pitchFamily="18" charset="0"/>
                  </a:rPr>
                  <a:t>by F. J. </a:t>
                </a:r>
                <a:r>
                  <a:rPr lang="en-US" sz="800" dirty="0" err="1" smtClean="0">
                    <a:latin typeface="Bookman Old Style" panose="02050604050505020204" pitchFamily="18" charset="0"/>
                  </a:rPr>
                  <a:t>Marschner</a:t>
                </a:r>
                <a:r>
                  <a:rPr lang="en-US" sz="800" dirty="0" smtClean="0">
                    <a:latin typeface="Bookman Old Style" panose="02050604050505020204" pitchFamily="18" charset="0"/>
                  </a:rPr>
                  <a:t>, pub. 1974.</a:t>
                </a:r>
                <a:endParaRPr lang="en-US" sz="800" i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6460177" y="5051018"/>
              <a:ext cx="1065606" cy="672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07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31" y="0"/>
            <a:ext cx="6310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0658" y="2697786"/>
            <a:ext cx="7266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Anoka sand plain</a:t>
            </a:r>
          </a:p>
        </p:txBody>
      </p:sp>
    </p:spTree>
    <p:extLst>
      <p:ext uri="{BB962C8B-B14F-4D97-AF65-F5344CB8AC3E}">
        <p14:creationId xmlns:p14="http://schemas.microsoft.com/office/powerpoint/2010/main" val="27317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0658" y="2697786"/>
            <a:ext cx="7266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2006 SWAP</a:t>
            </a:r>
          </a:p>
        </p:txBody>
      </p:sp>
    </p:spTree>
    <p:extLst>
      <p:ext uri="{BB962C8B-B14F-4D97-AF65-F5344CB8AC3E}">
        <p14:creationId xmlns:p14="http://schemas.microsoft.com/office/powerpoint/2010/main" val="15710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6378" y="1006146"/>
            <a:ext cx="7266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Sand Dunes State Forest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5665" y="2848143"/>
            <a:ext cx="7266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Location, history. Land use,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5665" y="3920699"/>
            <a:ext cx="7266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Size, proportions of area.</a:t>
            </a:r>
          </a:p>
        </p:txBody>
      </p:sp>
    </p:spTree>
    <p:extLst>
      <p:ext uri="{BB962C8B-B14F-4D97-AF65-F5344CB8AC3E}">
        <p14:creationId xmlns:p14="http://schemas.microsoft.com/office/powerpoint/2010/main" val="227338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6378" y="1006146"/>
            <a:ext cx="7266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Sand Dunes State Forest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25855" y="3233034"/>
            <a:ext cx="4386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Rare features.</a:t>
            </a:r>
          </a:p>
        </p:txBody>
      </p:sp>
    </p:spTree>
    <p:extLst>
      <p:ext uri="{BB962C8B-B14F-4D97-AF65-F5344CB8AC3E}">
        <p14:creationId xmlns:p14="http://schemas.microsoft.com/office/powerpoint/2010/main" val="173676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69" y="594948"/>
            <a:ext cx="5097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Habitat Restoration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319" y="4181616"/>
            <a:ext cx="7440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Permanent management for rare plant and animal species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19" y="1647490"/>
            <a:ext cx="835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Increase available habitat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39" y="3051475"/>
            <a:ext cx="835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Improve habitat quality and connectivity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69" y="594948"/>
            <a:ext cx="5097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Habitat Restoration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79" y="1849420"/>
            <a:ext cx="8355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Ecologically appropriate native plant communities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" y="3596335"/>
            <a:ext cx="835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Immediate Conversion Areas: 255 ha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79" y="5056547"/>
            <a:ext cx="835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Eventual Conversion Areas: 537 ha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69" y="594948"/>
            <a:ext cx="5097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Habitat Restoration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79" y="1849420"/>
            <a:ext cx="835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Burning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" y="3160595"/>
            <a:ext cx="835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Selective timber harvest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79" y="4336457"/>
            <a:ext cx="835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Invasive species control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3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3860" y="649973"/>
            <a:ext cx="72665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Hierarchical Abundance Modeling to Inform Oak Savanna Habitat Restoration</a:t>
            </a:r>
            <a:endParaRPr lang="en-US" sz="4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860" y="4562237"/>
            <a:ext cx="726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For Minnesota Species in Greatest Conservation Need</a:t>
            </a:r>
            <a:endParaRPr lang="en-US" sz="36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2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69" y="594948"/>
            <a:ext cx="5097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Habitat Restoration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48641" y="1949507"/>
            <a:ext cx="835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Broad ecosystem health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19" y="3304066"/>
            <a:ext cx="6777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Rare features management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3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168" y="0"/>
            <a:ext cx="6350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1168" y="1239826"/>
            <a:ext cx="6350000" cy="646331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What constitutes success?</a:t>
            </a:r>
            <a:endParaRPr lang="en-US" sz="36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8337" y="4672636"/>
            <a:ext cx="7455662" cy="584775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What does progress look like?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0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53" y="0"/>
            <a:ext cx="4645510" cy="3188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96" y="3583032"/>
            <a:ext cx="5646498" cy="3274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t="17727" r="26272" b="17828"/>
          <a:stretch/>
        </p:blipFill>
        <p:spPr>
          <a:xfrm>
            <a:off x="0" y="4544074"/>
            <a:ext cx="4259480" cy="2901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665" y="2608849"/>
            <a:ext cx="4281661" cy="2135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8136" t="6629" r="19491" b="6892"/>
          <a:stretch/>
        </p:blipFill>
        <p:spPr>
          <a:xfrm>
            <a:off x="3359903" y="197031"/>
            <a:ext cx="4088993" cy="31889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2" t="1373" r="23467" b="-1"/>
          <a:stretch/>
        </p:blipFill>
        <p:spPr>
          <a:xfrm>
            <a:off x="7021245" y="-93663"/>
            <a:ext cx="2240280" cy="367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1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6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2825" y="1930296"/>
            <a:ext cx="726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Twenty-eight point text</a:t>
            </a:r>
            <a:endParaRPr lang="en-US" sz="2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2825" y="1109779"/>
            <a:ext cx="726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Twenty-four point text</a:t>
            </a:r>
            <a:endParaRPr lang="en-US" sz="24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2825" y="601035"/>
            <a:ext cx="726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Twenty point text</a:t>
            </a:r>
            <a:endParaRPr lang="en-US" sz="20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825" y="3720136"/>
            <a:ext cx="726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Thirty-six point text</a:t>
            </a:r>
            <a:endParaRPr lang="en-US" sz="36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2098" y="4583736"/>
            <a:ext cx="7266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Forty-four point text</a:t>
            </a:r>
            <a:endParaRPr lang="en-US" sz="44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2098" y="5570446"/>
            <a:ext cx="726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Forty-eight point text</a:t>
            </a:r>
            <a:endParaRPr lang="en-US" sz="4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2825" y="2812368"/>
            <a:ext cx="7266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Thirty-two point text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2825" y="116373"/>
            <a:ext cx="7266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Notes box</a:t>
            </a:r>
          </a:p>
        </p:txBody>
      </p:sp>
    </p:spTree>
    <p:extLst>
      <p:ext uri="{BB962C8B-B14F-4D97-AF65-F5344CB8AC3E}">
        <p14:creationId xmlns:p14="http://schemas.microsoft.com/office/powerpoint/2010/main" val="10794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1530" y="560070"/>
            <a:ext cx="10274053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9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66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19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1261" y="3396159"/>
            <a:ext cx="72665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Minnesota Department of Natural Resources</a:t>
            </a:r>
            <a:endParaRPr lang="en-US" sz="4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1261" y="511857"/>
            <a:ext cx="726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University of Minnesota</a:t>
            </a:r>
            <a:endParaRPr lang="en-US" sz="4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1261" y="1593600"/>
            <a:ext cx="7266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Fisheries, Wildlife, Conservation Biology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0908" y="5327745"/>
            <a:ext cx="7266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Nongame Wildlife</a:t>
            </a:r>
            <a:endParaRPr lang="en-US" sz="32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3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66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96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2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04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6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0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721" y="-75456"/>
            <a:ext cx="10631379" cy="708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8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034" y="726080"/>
            <a:ext cx="85119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prstClr val="white"/>
                </a:solidFill>
                <a:latin typeface="Lucida Sans" panose="020B0602030504020204" pitchFamily="34" charset="0"/>
              </a:rPr>
              <a:t>USFWS State Wildlife Grants Program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5904" y="4087145"/>
            <a:ext cx="85119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prstClr val="white"/>
                </a:solidFill>
                <a:latin typeface="Lucida Sans" panose="020B0602030504020204" pitchFamily="34" charset="0"/>
              </a:rPr>
              <a:t>University of Minnesota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904" y="2966790"/>
            <a:ext cx="85119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prstClr val="white"/>
                </a:solidFill>
                <a:latin typeface="Lucida Sans" panose="020B0602030504020204" pitchFamily="34" charset="0"/>
              </a:rPr>
              <a:t>MN Herpetological Society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4034" y="1846435"/>
            <a:ext cx="85119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solidFill>
                  <a:prstClr val="white"/>
                </a:solidFill>
                <a:latin typeface="Lucida Sans" panose="020B0602030504020204" pitchFamily="34" charset="0"/>
              </a:rPr>
              <a:t>MN Department of Natural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904" y="5207500"/>
            <a:ext cx="85119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 smtClean="0">
                <a:solidFill>
                  <a:prstClr val="white"/>
                </a:solidFill>
                <a:latin typeface="Lucida Sans" panose="020B0602030504020204" pitchFamily="34" charset="0"/>
              </a:rPr>
              <a:t>Helen Wagner Charitable Foundation</a:t>
            </a:r>
            <a:endParaRPr lang="en-US" sz="3300" dirty="0">
              <a:solidFill>
                <a:prstClr val="white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7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749" y="-67483"/>
            <a:ext cx="4790067" cy="3288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58" y="-67483"/>
            <a:ext cx="5720080" cy="3317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t="6513" r="16579" b="5728"/>
          <a:stretch/>
        </p:blipFill>
        <p:spPr>
          <a:xfrm>
            <a:off x="-81280" y="3149600"/>
            <a:ext cx="5466080" cy="3891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5" t="1373" r="445" b="-1"/>
          <a:stretch/>
        </p:blipFill>
        <p:spPr>
          <a:xfrm>
            <a:off x="4687074" y="3139440"/>
            <a:ext cx="4822685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7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54" y="0"/>
            <a:ext cx="10247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240" y="-158750"/>
            <a:ext cx="12474222" cy="701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7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216"/>
          <a:stretch/>
        </p:blipFill>
        <p:spPr>
          <a:xfrm>
            <a:off x="1494466" y="302448"/>
            <a:ext cx="6254301" cy="5442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053" y="6027166"/>
            <a:ext cx="8857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~</a:t>
            </a:r>
            <a:r>
              <a:rPr lang="en-US" sz="2800" dirty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12,000,000 </a:t>
            </a:r>
            <a:r>
              <a:rPr lang="en-US" sz="2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ha </a:t>
            </a:r>
            <a:r>
              <a:rPr lang="en-US" sz="2800" dirty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in the Midwest </a:t>
            </a:r>
            <a:r>
              <a:rPr lang="en-US" sz="1600" dirty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Nuzzo</a:t>
            </a:r>
            <a:r>
              <a:rPr lang="en-US" sz="1600" dirty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 1986)</a:t>
            </a:r>
          </a:p>
        </p:txBody>
      </p:sp>
    </p:spTree>
    <p:extLst>
      <p:ext uri="{BB962C8B-B14F-4D97-AF65-F5344CB8AC3E}">
        <p14:creationId xmlns:p14="http://schemas.microsoft.com/office/powerpoint/2010/main" val="33225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3330" y="4421328"/>
            <a:ext cx="7503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98.98 % </a:t>
            </a:r>
            <a:r>
              <a:rPr lang="en-US" sz="4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loss</a:t>
            </a:r>
            <a:endParaRPr lang="en-US" sz="4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759221"/>
            <a:ext cx="8857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~ 2,600 ha remained</a:t>
            </a:r>
            <a:endParaRPr lang="en-US" sz="4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9947" y="1097114"/>
            <a:ext cx="604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~ 12,000,000 ha</a:t>
            </a:r>
            <a:endParaRPr lang="en-US" sz="4800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9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3590</TotalTime>
  <Words>315</Words>
  <Application>Microsoft Office PowerPoint</Application>
  <PresentationFormat>On-screen Show (4:3)</PresentationFormat>
  <Paragraphs>69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Bookman Old Style</vt:lpstr>
      <vt:lpstr>Calibri</vt:lpstr>
      <vt:lpstr>Calibri Light</vt:lpstr>
      <vt:lpstr>Lucida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Minnesota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Margaret R Edwards</dc:creator>
  <cp:lastModifiedBy>Margaret R Edwards</cp:lastModifiedBy>
  <cp:revision>37</cp:revision>
  <dcterms:created xsi:type="dcterms:W3CDTF">2018-10-20T18:26:06Z</dcterms:created>
  <dcterms:modified xsi:type="dcterms:W3CDTF">2018-11-12T05:45:42Z</dcterms:modified>
</cp:coreProperties>
</file>